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01" r:id="rId2"/>
  </p:sldMasterIdLst>
  <p:sldIdLst>
    <p:sldId id="256" r:id="rId3"/>
    <p:sldId id="293" r:id="rId4"/>
    <p:sldId id="296" r:id="rId5"/>
    <p:sldId id="278" r:id="rId6"/>
    <p:sldId id="294" r:id="rId7"/>
    <p:sldId id="295" r:id="rId8"/>
    <p:sldId id="262" r:id="rId9"/>
    <p:sldId id="300" r:id="rId10"/>
    <p:sldId id="301" r:id="rId11"/>
    <p:sldId id="302" r:id="rId12"/>
    <p:sldId id="303" r:id="rId13"/>
    <p:sldId id="270" r:id="rId14"/>
    <p:sldId id="297" r:id="rId15"/>
    <p:sldId id="27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62F4C"/>
    <a:srgbClr val="06A8F0"/>
    <a:srgbClr val="4A84B7"/>
    <a:srgbClr val="444444"/>
    <a:srgbClr val="8F8F8F"/>
    <a:srgbClr val="FCE4E5"/>
    <a:srgbClr val="F3B7B7"/>
    <a:srgbClr val="251F35"/>
    <a:srgbClr val="091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>
      <p:cViewPr varScale="1">
        <p:scale>
          <a:sx n="77" d="100"/>
          <a:sy n="77" d="100"/>
        </p:scale>
        <p:origin x="117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>
                <a:solidFill>
                  <a:schemeClr val="bg1"/>
                </a:solidFill>
              </a:defRPr>
            </a:pPr>
            <a:r>
              <a:rPr lang="en-US" dirty="0" err="1" smtClean="0">
                <a:solidFill>
                  <a:schemeClr val="bg1"/>
                </a:solidFill>
              </a:rPr>
              <a:t>Nombre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d’attaques</a:t>
            </a:r>
            <a:r>
              <a:rPr lang="en-US" dirty="0" smtClean="0">
                <a:solidFill>
                  <a:schemeClr val="bg1"/>
                </a:solidFill>
              </a:rPr>
              <a:t> des WIFI par an 04 -</a:t>
            </a:r>
            <a:r>
              <a:rPr lang="en-US" baseline="0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09</a:t>
            </a:r>
            <a:endParaRPr lang="en-US" dirty="0">
              <a:solidFill>
                <a:schemeClr val="bg1"/>
              </a:solidFill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14691613284390295"/>
          <c:w val="0.97267080745341672"/>
          <c:h val="0.634079270890266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Augmentation de 400%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53.746000000000002</c:v>
                </c:pt>
                <c:pt idx="1">
                  <c:v>93.034000000000006</c:v>
                </c:pt>
                <c:pt idx="2">
                  <c:v>132.08000000000001</c:v>
                </c:pt>
                <c:pt idx="3">
                  <c:v>219.68100000000001</c:v>
                </c:pt>
                <c:pt idx="4">
                  <c:v>237.50700000000001</c:v>
                </c:pt>
                <c:pt idx="5">
                  <c:v>258.85300000000001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34542896"/>
        <c:axId val="2134555408"/>
      </c:barChart>
      <c:catAx>
        <c:axId val="2134542896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2134555408"/>
        <c:crosses val="autoZero"/>
        <c:auto val="1"/>
        <c:lblAlgn val="ctr"/>
        <c:lblOffset val="0"/>
        <c:noMultiLvlLbl val="0"/>
      </c:catAx>
      <c:valAx>
        <c:axId val="2134555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4542896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7.2234404112090062E-2"/>
          <c:y val="8.2429687478291019E-2"/>
          <c:w val="0.88406864718604572"/>
          <c:h val="7.534494437477382E-2"/>
        </c:manualLayout>
      </c:layout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AD8522-E1D8-4100-9F9C-B922C6893C90}" type="doc">
      <dgm:prSet loTypeId="urn:microsoft.com/office/officeart/2005/8/layout/arrow1" loCatId="relationship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EC912083-46BA-47EC-834F-B53C28E6D0BD}">
      <dgm:prSet phldrT="[Text]" custT="1"/>
      <dgm:spPr/>
      <dgm:t>
        <a:bodyPr/>
        <a:lstStyle/>
        <a:p>
          <a:r>
            <a:rPr lang="en-US" sz="1600" baseline="0" dirty="0" smtClean="0"/>
            <a:t>Introduction</a:t>
          </a:r>
          <a:endParaRPr lang="en-US" sz="1600" baseline="0" dirty="0"/>
        </a:p>
      </dgm:t>
    </dgm:pt>
    <dgm:pt modelId="{F1078060-4F1D-4792-900A-9DC3C71D1776}" type="parTrans" cxnId="{58B63ADD-6CB4-4181-ADBB-3F961B5EAB75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4159C30-DBE3-473F-B6E7-4D39883C930F}" type="sibTrans" cxnId="{58B63ADD-6CB4-4181-ADBB-3F961B5EAB75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0ED2BDD-5EFF-4B2D-AF97-3470E2C34E25}">
      <dgm:prSet phldrT="[Text]" custT="1"/>
      <dgm:spPr/>
      <dgm:t>
        <a:bodyPr/>
        <a:lstStyle/>
        <a:p>
          <a:r>
            <a:rPr lang="en-US" sz="1600" baseline="0" dirty="0" smtClean="0"/>
            <a:t>WIFI</a:t>
          </a:r>
          <a:endParaRPr lang="en-US" sz="1600" dirty="0"/>
        </a:p>
      </dgm:t>
    </dgm:pt>
    <dgm:pt modelId="{7BF5762E-CA5A-4A96-8A1D-4699EADF930C}" type="parTrans" cxnId="{F016BFB9-37DA-4093-BD60-A308E45ECEEC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D32A681-E82D-4E18-A176-1E4E849D3EF8}" type="sibTrans" cxnId="{F016BFB9-37DA-4093-BD60-A308E45ECEEC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E1A8527-A3B0-4204-9526-E7C9685F8CBD}">
      <dgm:prSet phldrT="[Text]" custT="1"/>
      <dgm:spPr/>
      <dgm:t>
        <a:bodyPr/>
        <a:lstStyle/>
        <a:p>
          <a:r>
            <a:rPr lang="en-US" sz="1600" dirty="0" err="1" smtClean="0"/>
            <a:t>Protocoles</a:t>
          </a:r>
          <a:endParaRPr lang="en-US" sz="1600" dirty="0"/>
        </a:p>
      </dgm:t>
    </dgm:pt>
    <dgm:pt modelId="{F7FCF020-7ACD-4A24-BC78-D1D976F069E0}" type="parTrans" cxnId="{AAD415A9-6971-4C21-BBCC-8CD0BC8727B5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5220C32-92E3-4D99-B720-31149B16D515}" type="sibTrans" cxnId="{AAD415A9-6971-4C21-BBCC-8CD0BC8727B5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C03F2C7-F4A6-44C5-8FC7-71191F38685F}">
      <dgm:prSet phldrT="[Text]" custT="1"/>
      <dgm:spPr/>
      <dgm:t>
        <a:bodyPr/>
        <a:lstStyle/>
        <a:p>
          <a:r>
            <a:rPr lang="en-US" sz="1600" dirty="0" err="1" smtClean="0"/>
            <a:t>Risques</a:t>
          </a:r>
          <a:endParaRPr lang="en-US" sz="1600" dirty="0"/>
        </a:p>
      </dgm:t>
    </dgm:pt>
    <dgm:pt modelId="{FCEED370-33D7-4994-A8BF-45392115D4A1}" type="parTrans" cxnId="{F08B5FC6-6218-4A29-B947-E391F702FDC3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C0CA9A8-40A2-479D-A22B-65E2DD0124AB}" type="sibTrans" cxnId="{F08B5FC6-6218-4A29-B947-E391F702FDC3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7128841-FE35-4B61-A219-5618BAA1FB83}">
      <dgm:prSet phldrT="[Text]" custT="1"/>
      <dgm:spPr/>
      <dgm:t>
        <a:bodyPr/>
        <a:lstStyle/>
        <a:p>
          <a:r>
            <a:rPr lang="en-US" sz="1600" dirty="0" smtClean="0"/>
            <a:t>Conclusion</a:t>
          </a:r>
          <a:endParaRPr lang="en-US" sz="1600" dirty="0"/>
        </a:p>
      </dgm:t>
    </dgm:pt>
    <dgm:pt modelId="{EEB740C7-11FF-47ED-AC65-3C592B312706}" type="parTrans" cxnId="{A3610C3B-20CC-473F-BA2D-CC9DDD6642A6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ACAC267-63C8-4186-ACAD-5BEFD8E3C189}" type="sibTrans" cxnId="{A3610C3B-20CC-473F-BA2D-CC9DDD6642A6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DE98D6-A4F9-477A-99AD-2F3C171E4AAD}">
      <dgm:prSet phldrT="[Text]" custT="1"/>
      <dgm:spPr/>
      <dgm:t>
        <a:bodyPr/>
        <a:lstStyle/>
        <a:p>
          <a:r>
            <a:rPr lang="en-US" sz="1600" dirty="0" err="1" smtClean="0"/>
            <a:t>Etapes</a:t>
          </a:r>
          <a:r>
            <a:rPr lang="en-US" sz="1600" dirty="0" smtClean="0"/>
            <a:t> de </a:t>
          </a:r>
          <a:r>
            <a:rPr lang="en-US" sz="1600" dirty="0" err="1" smtClean="0"/>
            <a:t>sécurité</a:t>
          </a:r>
          <a:endParaRPr lang="en-US" sz="1600" dirty="0"/>
        </a:p>
      </dgm:t>
    </dgm:pt>
    <dgm:pt modelId="{9500162F-EF4A-449A-9E47-A56D92C93701}" type="parTrans" cxnId="{39F38A5C-0362-4FE0-80C4-D7132622B9F5}">
      <dgm:prSet/>
      <dgm:spPr/>
      <dgm:t>
        <a:bodyPr/>
        <a:lstStyle/>
        <a:p>
          <a:endParaRPr lang="fr-FR"/>
        </a:p>
      </dgm:t>
    </dgm:pt>
    <dgm:pt modelId="{A751121D-EBFF-4B76-B282-E5B73D185873}" type="sibTrans" cxnId="{39F38A5C-0362-4FE0-80C4-D7132622B9F5}">
      <dgm:prSet/>
      <dgm:spPr/>
      <dgm:t>
        <a:bodyPr/>
        <a:lstStyle/>
        <a:p>
          <a:endParaRPr lang="fr-FR"/>
        </a:p>
      </dgm:t>
    </dgm:pt>
    <dgm:pt modelId="{3C32DA55-01D2-45E7-B731-A63593369A35}" type="pres">
      <dgm:prSet presAssocID="{1BAD8522-E1D8-4100-9F9C-B922C6893C9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CB472A-1E55-4475-8845-986410052E17}" type="pres">
      <dgm:prSet presAssocID="{EC912083-46BA-47EC-834F-B53C28E6D0BD}" presName="arrow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8BECC4-108C-4917-8A94-AED4BB5DADA5}" type="pres">
      <dgm:prSet presAssocID="{F0ED2BDD-5EFF-4B2D-AF97-3470E2C34E25}" presName="arrow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19E0E0-529B-46A5-AFC5-DF49FB5C54F6}" type="pres">
      <dgm:prSet presAssocID="{6BDE98D6-A4F9-477A-99AD-2F3C171E4AAD}" presName="arrow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F6D3BE-5B1C-4F3F-A1B4-FBB6F9AD705C}" type="pres">
      <dgm:prSet presAssocID="{1E1A8527-A3B0-4204-9526-E7C9685F8CBD}" presName="arrow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2D969-7420-4EED-ACF2-C3C99FDCF09E}" type="pres">
      <dgm:prSet presAssocID="{7C03F2C7-F4A6-44C5-8FC7-71191F38685F}" presName="arrow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61B0E-224A-4689-B58B-5629CF0090A8}" type="pres">
      <dgm:prSet presAssocID="{07128841-FE35-4B61-A219-5618BAA1FB83}" presName="arrow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B63ADD-6CB4-4181-ADBB-3F961B5EAB75}" srcId="{1BAD8522-E1D8-4100-9F9C-B922C6893C90}" destId="{EC912083-46BA-47EC-834F-B53C28E6D0BD}" srcOrd="0" destOrd="0" parTransId="{F1078060-4F1D-4792-900A-9DC3C71D1776}" sibTransId="{B4159C30-DBE3-473F-B6E7-4D39883C930F}"/>
    <dgm:cxn modelId="{96B5DFF5-E66A-4E91-B253-69DEAEC28311}" type="presOf" srcId="{1BAD8522-E1D8-4100-9F9C-B922C6893C90}" destId="{3C32DA55-01D2-45E7-B731-A63593369A35}" srcOrd="0" destOrd="0" presId="urn:microsoft.com/office/officeart/2005/8/layout/arrow1"/>
    <dgm:cxn modelId="{1ABBD3CE-D973-4C54-AABF-C542AE456A05}" type="presOf" srcId="{F0ED2BDD-5EFF-4B2D-AF97-3470E2C34E25}" destId="{B88BECC4-108C-4917-8A94-AED4BB5DADA5}" srcOrd="0" destOrd="0" presId="urn:microsoft.com/office/officeart/2005/8/layout/arrow1"/>
    <dgm:cxn modelId="{A3610C3B-20CC-473F-BA2D-CC9DDD6642A6}" srcId="{1BAD8522-E1D8-4100-9F9C-B922C6893C90}" destId="{07128841-FE35-4B61-A219-5618BAA1FB83}" srcOrd="5" destOrd="0" parTransId="{EEB740C7-11FF-47ED-AC65-3C592B312706}" sibTransId="{DACAC267-63C8-4186-ACAD-5BEFD8E3C189}"/>
    <dgm:cxn modelId="{AAD415A9-6971-4C21-BBCC-8CD0BC8727B5}" srcId="{1BAD8522-E1D8-4100-9F9C-B922C6893C90}" destId="{1E1A8527-A3B0-4204-9526-E7C9685F8CBD}" srcOrd="3" destOrd="0" parTransId="{F7FCF020-7ACD-4A24-BC78-D1D976F069E0}" sibTransId="{45220C32-92E3-4D99-B720-31149B16D515}"/>
    <dgm:cxn modelId="{D74DFF41-D85A-469E-A108-F4DC3983E77B}" type="presOf" srcId="{7C03F2C7-F4A6-44C5-8FC7-71191F38685F}" destId="{4482D969-7420-4EED-ACF2-C3C99FDCF09E}" srcOrd="0" destOrd="0" presId="urn:microsoft.com/office/officeart/2005/8/layout/arrow1"/>
    <dgm:cxn modelId="{2C8ABE9D-333C-4144-AA1D-CDE52CB28D48}" type="presOf" srcId="{07128841-FE35-4B61-A219-5618BAA1FB83}" destId="{10561B0E-224A-4689-B58B-5629CF0090A8}" srcOrd="0" destOrd="0" presId="urn:microsoft.com/office/officeart/2005/8/layout/arrow1"/>
    <dgm:cxn modelId="{323DA03A-15E8-44A6-8D28-C3ADC5E668AD}" type="presOf" srcId="{EC912083-46BA-47EC-834F-B53C28E6D0BD}" destId="{F1CB472A-1E55-4475-8845-986410052E17}" srcOrd="0" destOrd="0" presId="urn:microsoft.com/office/officeart/2005/8/layout/arrow1"/>
    <dgm:cxn modelId="{A2694DE5-2AAF-450B-BC9D-F55995FDD959}" type="presOf" srcId="{1E1A8527-A3B0-4204-9526-E7C9685F8CBD}" destId="{56F6D3BE-5B1C-4F3F-A1B4-FBB6F9AD705C}" srcOrd="0" destOrd="0" presId="urn:microsoft.com/office/officeart/2005/8/layout/arrow1"/>
    <dgm:cxn modelId="{F016BFB9-37DA-4093-BD60-A308E45ECEEC}" srcId="{1BAD8522-E1D8-4100-9F9C-B922C6893C90}" destId="{F0ED2BDD-5EFF-4B2D-AF97-3470E2C34E25}" srcOrd="1" destOrd="0" parTransId="{7BF5762E-CA5A-4A96-8A1D-4699EADF930C}" sibTransId="{6D32A681-E82D-4E18-A176-1E4E849D3EF8}"/>
    <dgm:cxn modelId="{39F38A5C-0362-4FE0-80C4-D7132622B9F5}" srcId="{1BAD8522-E1D8-4100-9F9C-B922C6893C90}" destId="{6BDE98D6-A4F9-477A-99AD-2F3C171E4AAD}" srcOrd="2" destOrd="0" parTransId="{9500162F-EF4A-449A-9E47-A56D92C93701}" sibTransId="{A751121D-EBFF-4B76-B282-E5B73D185873}"/>
    <dgm:cxn modelId="{B7DB622A-FDB2-4AAD-A250-03103DA25CB3}" type="presOf" srcId="{6BDE98D6-A4F9-477A-99AD-2F3C171E4AAD}" destId="{6819E0E0-529B-46A5-AFC5-DF49FB5C54F6}" srcOrd="0" destOrd="0" presId="urn:microsoft.com/office/officeart/2005/8/layout/arrow1"/>
    <dgm:cxn modelId="{F08B5FC6-6218-4A29-B947-E391F702FDC3}" srcId="{1BAD8522-E1D8-4100-9F9C-B922C6893C90}" destId="{7C03F2C7-F4A6-44C5-8FC7-71191F38685F}" srcOrd="4" destOrd="0" parTransId="{FCEED370-33D7-4994-A8BF-45392115D4A1}" sibTransId="{0C0CA9A8-40A2-479D-A22B-65E2DD0124AB}"/>
    <dgm:cxn modelId="{78F813F0-A77D-4EE8-9F40-B96D92164694}" type="presParOf" srcId="{3C32DA55-01D2-45E7-B731-A63593369A35}" destId="{F1CB472A-1E55-4475-8845-986410052E17}" srcOrd="0" destOrd="0" presId="urn:microsoft.com/office/officeart/2005/8/layout/arrow1"/>
    <dgm:cxn modelId="{95912404-A2A2-4C1F-9A51-97A0F825AF8B}" type="presParOf" srcId="{3C32DA55-01D2-45E7-B731-A63593369A35}" destId="{B88BECC4-108C-4917-8A94-AED4BB5DADA5}" srcOrd="1" destOrd="0" presId="urn:microsoft.com/office/officeart/2005/8/layout/arrow1"/>
    <dgm:cxn modelId="{71F3B709-D506-4493-8F38-89CB591562C5}" type="presParOf" srcId="{3C32DA55-01D2-45E7-B731-A63593369A35}" destId="{6819E0E0-529B-46A5-AFC5-DF49FB5C54F6}" srcOrd="2" destOrd="0" presId="urn:microsoft.com/office/officeart/2005/8/layout/arrow1"/>
    <dgm:cxn modelId="{2B4DDACC-0BF2-4F8E-B319-0D9CBCFAC821}" type="presParOf" srcId="{3C32DA55-01D2-45E7-B731-A63593369A35}" destId="{56F6D3BE-5B1C-4F3F-A1B4-FBB6F9AD705C}" srcOrd="3" destOrd="0" presId="urn:microsoft.com/office/officeart/2005/8/layout/arrow1"/>
    <dgm:cxn modelId="{D0546EDA-75CE-483E-B95B-425010073750}" type="presParOf" srcId="{3C32DA55-01D2-45E7-B731-A63593369A35}" destId="{4482D969-7420-4EED-ACF2-C3C99FDCF09E}" srcOrd="4" destOrd="0" presId="urn:microsoft.com/office/officeart/2005/8/layout/arrow1"/>
    <dgm:cxn modelId="{A9CA6C29-D15A-4E81-9E4B-653B6AE2E920}" type="presParOf" srcId="{3C32DA55-01D2-45E7-B731-A63593369A35}" destId="{10561B0E-224A-4689-B58B-5629CF0090A8}" srcOrd="5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B472A-1E55-4475-8845-986410052E17}">
      <dsp:nvSpPr>
        <dsp:cNvPr id="0" name=""/>
        <dsp:cNvSpPr/>
      </dsp:nvSpPr>
      <dsp:spPr>
        <a:xfrm>
          <a:off x="1516000" y="468"/>
          <a:ext cx="1387599" cy="1387599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0" dirty="0" smtClean="0"/>
            <a:t>Introduction</a:t>
          </a:r>
          <a:endParaRPr lang="en-US" sz="1600" kern="1200" baseline="0" dirty="0"/>
        </a:p>
      </dsp:txBody>
      <dsp:txXfrm>
        <a:off x="1862900" y="243298"/>
        <a:ext cx="693799" cy="1144769"/>
      </dsp:txXfrm>
    </dsp:sp>
    <dsp:sp modelId="{B88BECC4-108C-4917-8A94-AED4BB5DADA5}">
      <dsp:nvSpPr>
        <dsp:cNvPr id="0" name=""/>
        <dsp:cNvSpPr/>
      </dsp:nvSpPr>
      <dsp:spPr>
        <a:xfrm rot="3600000">
          <a:off x="2664886" y="663778"/>
          <a:ext cx="1387599" cy="1387599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0" dirty="0" smtClean="0"/>
            <a:t>WIFI</a:t>
          </a:r>
          <a:endParaRPr lang="en-US" sz="1600" kern="1200" dirty="0"/>
        </a:p>
      </dsp:txBody>
      <dsp:txXfrm rot="-5400000">
        <a:off x="2681153" y="1071386"/>
        <a:ext cx="1144769" cy="693799"/>
      </dsp:txXfrm>
    </dsp:sp>
    <dsp:sp modelId="{6819E0E0-529B-46A5-AFC5-DF49FB5C54F6}">
      <dsp:nvSpPr>
        <dsp:cNvPr id="0" name=""/>
        <dsp:cNvSpPr/>
      </dsp:nvSpPr>
      <dsp:spPr>
        <a:xfrm rot="7200000">
          <a:off x="2664886" y="1990397"/>
          <a:ext cx="1387599" cy="1387599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Etapes</a:t>
          </a:r>
          <a:r>
            <a:rPr lang="en-US" sz="1600" kern="1200" dirty="0" smtClean="0"/>
            <a:t> de </a:t>
          </a:r>
          <a:r>
            <a:rPr lang="en-US" sz="1600" kern="1200" dirty="0" err="1" smtClean="0"/>
            <a:t>sécurité</a:t>
          </a:r>
          <a:endParaRPr lang="en-US" sz="1600" kern="1200" dirty="0"/>
        </a:p>
      </dsp:txBody>
      <dsp:txXfrm rot="-5400000">
        <a:off x="2681153" y="2276590"/>
        <a:ext cx="1144769" cy="693799"/>
      </dsp:txXfrm>
    </dsp:sp>
    <dsp:sp modelId="{56F6D3BE-5B1C-4F3F-A1B4-FBB6F9AD705C}">
      <dsp:nvSpPr>
        <dsp:cNvPr id="0" name=""/>
        <dsp:cNvSpPr/>
      </dsp:nvSpPr>
      <dsp:spPr>
        <a:xfrm rot="10800000">
          <a:off x="1516000" y="2653707"/>
          <a:ext cx="1387599" cy="1387599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Protocoles</a:t>
          </a:r>
          <a:endParaRPr lang="en-US" sz="1600" kern="1200" dirty="0"/>
        </a:p>
      </dsp:txBody>
      <dsp:txXfrm rot="10800000">
        <a:off x="1862900" y="2653707"/>
        <a:ext cx="693799" cy="1144769"/>
      </dsp:txXfrm>
    </dsp:sp>
    <dsp:sp modelId="{4482D969-7420-4EED-ACF2-C3C99FDCF09E}">
      <dsp:nvSpPr>
        <dsp:cNvPr id="0" name=""/>
        <dsp:cNvSpPr/>
      </dsp:nvSpPr>
      <dsp:spPr>
        <a:xfrm rot="14400000">
          <a:off x="367114" y="1990397"/>
          <a:ext cx="1387599" cy="1387599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Risques</a:t>
          </a:r>
          <a:endParaRPr lang="en-US" sz="1600" kern="1200" dirty="0"/>
        </a:p>
      </dsp:txBody>
      <dsp:txXfrm rot="5400000">
        <a:off x="593677" y="2276590"/>
        <a:ext cx="1144769" cy="693799"/>
      </dsp:txXfrm>
    </dsp:sp>
    <dsp:sp modelId="{10561B0E-224A-4689-B58B-5629CF0090A8}">
      <dsp:nvSpPr>
        <dsp:cNvPr id="0" name=""/>
        <dsp:cNvSpPr/>
      </dsp:nvSpPr>
      <dsp:spPr>
        <a:xfrm rot="18000000">
          <a:off x="367114" y="663778"/>
          <a:ext cx="1387599" cy="1387599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Conclusion</a:t>
          </a:r>
          <a:endParaRPr lang="en-US" sz="1600" kern="1200" dirty="0"/>
        </a:p>
      </dsp:txBody>
      <dsp:txXfrm rot="5400000">
        <a:off x="593677" y="1071386"/>
        <a:ext cx="1144769" cy="693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-2213430" y="-1905000"/>
            <a:ext cx="13610771" cy="13610771"/>
          </a:xfrm>
          <a:prstGeom prst="ellipse">
            <a:avLst/>
          </a:prstGeom>
          <a:gradFill>
            <a:gsLst>
              <a:gs pos="0">
                <a:schemeClr val="accent1"/>
              </a:gs>
              <a:gs pos="67000">
                <a:schemeClr val="accent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future_interface_mai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675" y="2638425"/>
            <a:ext cx="6400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90625"/>
            <a:ext cx="8382000" cy="93345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top"/>
          <p:cNvSpPr/>
          <p:nvPr userDrawn="1"/>
        </p:nvSpPr>
        <p:spPr>
          <a:xfrm>
            <a:off x="0" y="6048375"/>
            <a:ext cx="9144000" cy="121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804867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000751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top"/>
          <p:cNvSpPr/>
          <p:nvPr userDrawn="1"/>
        </p:nvSpPr>
        <p:spPr>
          <a:xfrm>
            <a:off x="0" y="678180"/>
            <a:ext cx="9144000" cy="121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2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3733800" cy="609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304800"/>
            <a:ext cx="4704255" cy="43081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990600"/>
            <a:ext cx="3581400" cy="41148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2330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2672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2286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7400" y="48339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539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124200" y="1219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124200" y="2057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124200" y="28956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124200" y="3733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144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29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838200"/>
            <a:ext cx="3048000" cy="2176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114800" y="838200"/>
            <a:ext cx="4114800" cy="2144037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1143000" y="3087386"/>
            <a:ext cx="3048000" cy="22466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14800" y="3087386"/>
            <a:ext cx="4114800" cy="22132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295400" y="7620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8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428998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791196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1066800" y="762000"/>
            <a:ext cx="2285997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428997" y="762000"/>
            <a:ext cx="22860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791197" y="762000"/>
            <a:ext cx="22860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142997" y="0"/>
            <a:ext cx="70104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9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675" y="2638425"/>
            <a:ext cx="6400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90625"/>
            <a:ext cx="8382000" cy="93345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top"/>
          <p:cNvSpPr/>
          <p:nvPr userDrawn="1"/>
        </p:nvSpPr>
        <p:spPr>
          <a:xfrm>
            <a:off x="0" y="6048375"/>
            <a:ext cx="9144000" cy="121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804867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000751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top"/>
          <p:cNvSpPr/>
          <p:nvPr userDrawn="1"/>
        </p:nvSpPr>
        <p:spPr>
          <a:xfrm>
            <a:off x="0" y="678180"/>
            <a:ext cx="9144000" cy="121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19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934200" cy="792162"/>
          </a:xfrm>
        </p:spPr>
        <p:txBody>
          <a:bodyPr anchor="ctr" anchorCtr="0"/>
          <a:lstStyle>
            <a:lvl1pPr algn="l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914400"/>
            <a:ext cx="6934200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17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705600" cy="7921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896937"/>
            <a:ext cx="6934200" cy="54102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28650" indent="-171450">
              <a:buFont typeface="Arial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1085850" indent="-171450"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543050" indent="-171450">
              <a:buFont typeface="Arial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000250" indent="-171450">
              <a:buFont typeface="Arial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2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Light Backgrou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66800" y="942975"/>
            <a:ext cx="69342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668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04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66800" y="914400"/>
            <a:ext cx="6934200" cy="541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668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19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934200" cy="792162"/>
          </a:xfrm>
        </p:spPr>
        <p:txBody>
          <a:bodyPr anchor="ctr" anchorCtr="0"/>
          <a:lstStyle>
            <a:lvl1pPr algn="l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914400"/>
            <a:ext cx="6934200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60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0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219200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21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705600" cy="792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944562"/>
            <a:ext cx="3505200" cy="4495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944562"/>
            <a:ext cx="3505200" cy="4495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46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43" y="914400"/>
            <a:ext cx="34290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43" y="1630363"/>
            <a:ext cx="3429000" cy="381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643" y="914400"/>
            <a:ext cx="343055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43" y="1630363"/>
            <a:ext cx="3430557" cy="381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65243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20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535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3733800" cy="609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304800"/>
            <a:ext cx="4704255" cy="43081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990600"/>
            <a:ext cx="3581400" cy="41148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94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2672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2286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7400" y="48339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391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124200" y="1219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124200" y="2057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124200" y="28956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124200" y="3733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144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876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838200"/>
            <a:ext cx="3048000" cy="2176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114800" y="838200"/>
            <a:ext cx="4114800" cy="2144037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1143000" y="3087386"/>
            <a:ext cx="3048000" cy="22466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14800" y="3087386"/>
            <a:ext cx="4114800" cy="22132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295400" y="7620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72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428998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791196" y="3048001"/>
            <a:ext cx="2285997" cy="21336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1066800" y="762000"/>
            <a:ext cx="2285997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428997" y="762000"/>
            <a:ext cx="22860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791197" y="762000"/>
            <a:ext cx="22860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142997" y="0"/>
            <a:ext cx="70104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01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705600" cy="7921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896937"/>
            <a:ext cx="6934200" cy="54102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28650" indent="-171450">
              <a:buFont typeface="Arial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1085850" indent="-171450"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543050" indent="-171450">
              <a:buFont typeface="Arial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000250" indent="-171450">
              <a:buFont typeface="Arial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1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66800" y="942975"/>
            <a:ext cx="69342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668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future_interface_slice_whit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75237"/>
            <a:ext cx="9144000" cy="17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66800" y="914400"/>
            <a:ext cx="6934200" cy="541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66800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7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0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219200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591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705600" cy="792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944562"/>
            <a:ext cx="3505200" cy="4495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944562"/>
            <a:ext cx="3505200" cy="4495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75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43" y="914400"/>
            <a:ext cx="34290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43" y="1630363"/>
            <a:ext cx="3429000" cy="381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643" y="914400"/>
            <a:ext cx="343055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43" y="1630363"/>
            <a:ext cx="3430557" cy="381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65243" y="0"/>
            <a:ext cx="69342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8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997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ideo" Target="../media/media1.wmv"/><Relationship Id="rId2" Type="http://schemas.openxmlformats.org/officeDocument/2006/relationships/slideLayout" Target="../slideLayouts/slideLayout2.xml"/><Relationship Id="rId16" Type="http://schemas.microsoft.com/office/2007/relationships/media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2"/>
            </a:gs>
            <a:gs pos="47000">
              <a:schemeClr val="accent2">
                <a:lumMod val="90000"/>
                <a:lumOff val="1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top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400" y="0"/>
            <a:ext cx="67056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868362"/>
            <a:ext cx="69342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future_interface_slice2.mov">
            <a:hlinkClick r:id="" action="ppaction://media"/>
          </p:cNvPr>
          <p:cNvPicPr>
            <a:picLocks noChangeAspect="1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0" y="5033169"/>
            <a:ext cx="9144000" cy="178593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747717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3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3" r:id="rId9"/>
    <p:sldLayoutId id="2147483694" r:id="rId10"/>
    <p:sldLayoutId id="2147483695" r:id="rId11"/>
    <p:sldLayoutId id="2147483698" r:id="rId12"/>
    <p:sldLayoutId id="2147483699" r:id="rId13"/>
    <p:sldLayoutId id="2147483700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top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400" y="0"/>
            <a:ext cx="6705600" cy="7921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868362"/>
            <a:ext cx="69342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47717"/>
            <a:ext cx="914400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5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675" y="2638425"/>
            <a:ext cx="6400800" cy="48577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   AMAROUCHE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chemeClr val="accent3"/>
                </a:solidFill>
              </a:rPr>
              <a:t>SENNADJ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3"/>
                </a:solidFill>
              </a:rPr>
              <a:t>Project</a:t>
            </a:r>
            <a:r>
              <a:rPr lang="en-US" dirty="0" smtClean="0"/>
              <a:t> </a:t>
            </a:r>
            <a:r>
              <a:rPr lang="fr-FR" noProof="1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Sécurité</a:t>
            </a:r>
            <a:r>
              <a:rPr lang="en-US" dirty="0" smtClean="0"/>
              <a:t> WIFI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609600" y="4552950"/>
            <a:ext cx="35052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3"/>
                </a:solidFill>
              </a:rPr>
              <a:t>Module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Sécurité</a:t>
            </a:r>
            <a:r>
              <a:rPr lang="en-US" dirty="0" smtClean="0">
                <a:solidFill>
                  <a:schemeClr val="bg1"/>
                </a:solidFill>
              </a:rPr>
              <a:t> 1CSG6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172200"/>
            <a:ext cx="685800" cy="6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066800" y="2971800"/>
            <a:ext cx="2285997" cy="2133600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WIFI </a:t>
            </a:r>
            <a:r>
              <a:rPr lang="fr-FR" dirty="0" err="1"/>
              <a:t>Protected</a:t>
            </a:r>
            <a:r>
              <a:rPr lang="fr-FR" dirty="0"/>
              <a:t> </a:t>
            </a:r>
            <a:r>
              <a:rPr lang="fr-FR" dirty="0" err="1"/>
              <a:t>Acess</a:t>
            </a:r>
            <a:r>
              <a:rPr lang="fr-FR" dirty="0"/>
              <a:t> est un protocole d’authentification développé par la WIFI Alliance pour remédier aux faiblesses de WEP et servir intermédiaire avant le </a:t>
            </a:r>
            <a:r>
              <a:rPr lang="fr-FR" dirty="0" smtClean="0"/>
              <a:t>WPA2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conçu pour fonctionner avec le même matérielle que le WEP mais avec un logiciel mis à jour.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Attaque</a:t>
            </a:r>
            <a:r>
              <a:rPr lang="en-US" dirty="0"/>
              <a:t> par </a:t>
            </a:r>
            <a:r>
              <a:rPr lang="en-US" dirty="0" err="1"/>
              <a:t>dictionnaire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Man in The Middle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run_up_arrow"/>
          <p:cNvPicPr>
            <a:picLocks noGrp="1" noChangeAspect="1"/>
          </p:cNvPicPr>
          <p:nvPr>
            <p:ph sz="half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28" y="1708603"/>
            <a:ext cx="674306" cy="1078889"/>
          </a:xfr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6" name="run_up_arrow"/>
          <p:cNvPicPr>
            <a:picLocks noGrp="1"/>
          </p:cNvPicPr>
          <p:nvPr>
            <p:ph sz="half" idx="16"/>
          </p:nvPr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00" y="1699406"/>
            <a:ext cx="685833" cy="1097333"/>
          </a:xfrm>
        </p:spPr>
      </p:pic>
      <p:pic>
        <p:nvPicPr>
          <p:cNvPr id="7" name="run_up_arrow"/>
          <p:cNvPicPr>
            <a:picLocks noGrp="1"/>
          </p:cNvPicPr>
          <p:nvPr>
            <p:ph sz="half" idx="17"/>
          </p:nvPr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31" y="1699408"/>
            <a:ext cx="685800" cy="1097279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2996" y="0"/>
            <a:ext cx="7696203" cy="7921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WPA </a:t>
            </a:r>
            <a:r>
              <a:rPr lang="en-US" dirty="0" err="1" smtClean="0"/>
              <a:t>Définition</a:t>
            </a:r>
            <a:r>
              <a:rPr lang="en-US" dirty="0" smtClean="0"/>
              <a:t>/</a:t>
            </a:r>
            <a:r>
              <a:rPr lang="en-US" dirty="0" err="1" smtClean="0"/>
              <a:t>Avantages</a:t>
            </a:r>
            <a:r>
              <a:rPr lang="en-US" dirty="0" smtClean="0"/>
              <a:t>/</a:t>
            </a:r>
            <a:r>
              <a:rPr lang="en-US" dirty="0" err="1" smtClean="0"/>
              <a:t>Attaques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1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066800" y="2895599"/>
            <a:ext cx="2285997" cy="2133601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Implémenté </a:t>
            </a:r>
            <a:r>
              <a:rPr lang="fr-FR" dirty="0"/>
              <a:t>dans la norme WIFI.</a:t>
            </a:r>
          </a:p>
          <a:p>
            <a:r>
              <a:rPr lang="fr-FR" dirty="0" smtClean="0"/>
              <a:t>utilise </a:t>
            </a:r>
            <a:r>
              <a:rPr lang="fr-FR" dirty="0"/>
              <a:t>le protocole </a:t>
            </a:r>
            <a:r>
              <a:rPr lang="fr-FR" dirty="0" smtClean="0"/>
              <a:t>CCMP : un </a:t>
            </a:r>
            <a:r>
              <a:rPr lang="fr-FR" dirty="0"/>
              <a:t>protocole de chiffrement par blocs de types AES </a:t>
            </a:r>
            <a:r>
              <a:rPr lang="fr-FR" dirty="0" smtClean="0"/>
              <a:t>qui assure </a:t>
            </a:r>
            <a:r>
              <a:rPr lang="fr-FR" dirty="0"/>
              <a:t>la confidentialité et l’intégrité des données.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Chiffrement</a:t>
            </a:r>
            <a:r>
              <a:rPr lang="en-US" dirty="0" smtClean="0"/>
              <a:t> AES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Protocole</a:t>
            </a:r>
            <a:r>
              <a:rPr lang="en-US" dirty="0" smtClean="0"/>
              <a:t> CCMP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Attaque</a:t>
            </a:r>
            <a:r>
              <a:rPr lang="en-US" dirty="0" smtClean="0"/>
              <a:t> par </a:t>
            </a:r>
            <a:r>
              <a:rPr lang="en-US" dirty="0" err="1" smtClean="0"/>
              <a:t>dictionnaire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Man in The Middle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run_up_arrow"/>
          <p:cNvPicPr>
            <a:picLocks noGrp="1" noChangeAspect="1"/>
          </p:cNvPicPr>
          <p:nvPr>
            <p:ph sz="half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28" y="1708603"/>
            <a:ext cx="674306" cy="1078889"/>
          </a:xfr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6" name="run_up_arrow"/>
          <p:cNvPicPr>
            <a:picLocks noGrp="1"/>
          </p:cNvPicPr>
          <p:nvPr>
            <p:ph sz="half" idx="16"/>
          </p:nvPr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00" y="1699406"/>
            <a:ext cx="685833" cy="1097333"/>
          </a:xfrm>
        </p:spPr>
      </p:pic>
      <p:pic>
        <p:nvPicPr>
          <p:cNvPr id="7" name="run_up_arrow"/>
          <p:cNvPicPr>
            <a:picLocks noGrp="1"/>
          </p:cNvPicPr>
          <p:nvPr>
            <p:ph sz="half" idx="17"/>
          </p:nvPr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31" y="1699408"/>
            <a:ext cx="685800" cy="1097279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2996" y="0"/>
            <a:ext cx="7696203" cy="7921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WPA2 </a:t>
            </a:r>
            <a:r>
              <a:rPr lang="en-US" dirty="0" err="1" smtClean="0"/>
              <a:t>Avantages</a:t>
            </a:r>
            <a:r>
              <a:rPr lang="en-US" dirty="0" smtClean="0"/>
              <a:t>/</a:t>
            </a:r>
            <a:r>
              <a:rPr lang="en-US" dirty="0" err="1" smtClean="0"/>
              <a:t>Fonction</a:t>
            </a:r>
            <a:r>
              <a:rPr lang="en-US" dirty="0" smtClean="0"/>
              <a:t>/</a:t>
            </a:r>
            <a:r>
              <a:rPr lang="en-US" dirty="0" err="1" smtClean="0"/>
              <a:t>Attaques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5257800" cy="6096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chemeClr val="accent3"/>
                </a:solidFill>
              </a:rPr>
              <a:t>Risques</a:t>
            </a:r>
            <a:r>
              <a:rPr lang="en-US" sz="3200" dirty="0" smtClean="0">
                <a:solidFill>
                  <a:schemeClr val="accent3"/>
                </a:solidFill>
              </a:rPr>
              <a:t> </a:t>
            </a:r>
            <a:r>
              <a:rPr lang="en-US" sz="3200" dirty="0" err="1" smtClean="0"/>
              <a:t>liés</a:t>
            </a:r>
            <a:r>
              <a:rPr lang="en-US" sz="3200" dirty="0" smtClean="0"/>
              <a:t> au WIFI</a:t>
            </a:r>
            <a:r>
              <a:rPr lang="en-US" sz="3200" dirty="0" smtClean="0">
                <a:solidFill>
                  <a:schemeClr val="accent3"/>
                </a:solidFill>
              </a:rPr>
              <a:t> </a:t>
            </a:r>
            <a:endParaRPr lang="en-US" sz="3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702719"/>
              </p:ext>
            </p:extLst>
          </p:nvPr>
        </p:nvGraphicFramePr>
        <p:xfrm>
          <a:off x="1524000" y="762000"/>
          <a:ext cx="6227763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32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onito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23813"/>
            <a:ext cx="9582150" cy="7186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633174"/>
            <a:ext cx="6934200" cy="792162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APP </a:t>
            </a:r>
            <a:r>
              <a:rPr lang="en-US" sz="2400" dirty="0" err="1" smtClean="0">
                <a:solidFill>
                  <a:schemeClr val="tx1"/>
                </a:solidFill>
              </a:rPr>
              <a:t>puissantes</a:t>
            </a:r>
            <a:r>
              <a:rPr lang="en-US" sz="2400" dirty="0" smtClean="0">
                <a:solidFill>
                  <a:schemeClr val="tx1"/>
                </a:solidFill>
              </a:rPr>
              <a:t>* </a:t>
            </a:r>
            <a:r>
              <a:rPr lang="en-US" sz="2400" dirty="0" smtClean="0">
                <a:solidFill>
                  <a:schemeClr val="bg2"/>
                </a:solidFill>
              </a:rPr>
              <a:t/>
            </a:r>
            <a:br>
              <a:rPr lang="en-US" sz="2400" dirty="0" smtClean="0">
                <a:solidFill>
                  <a:schemeClr val="bg2"/>
                </a:solidFill>
              </a:rPr>
            </a:br>
            <a:r>
              <a:rPr lang="en-US" sz="2400" dirty="0" err="1" smtClean="0"/>
              <a:t>détecter</a:t>
            </a:r>
            <a:r>
              <a:rPr lang="en-US" sz="2400" dirty="0" smtClean="0"/>
              <a:t> le WIFI**</a:t>
            </a:r>
          </a:p>
        </p:txBody>
      </p:sp>
      <p:pic>
        <p:nvPicPr>
          <p:cNvPr id="10" name="run_up_arrow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44475"/>
            <a:ext cx="2497360" cy="39957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4800600" cy="300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0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95800" y="2743200"/>
            <a:ext cx="3864334" cy="15541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accent3"/>
                </a:solidFill>
              </a:rPr>
              <a:t>Questions? </a:t>
            </a:r>
            <a:r>
              <a:rPr lang="en-US" dirty="0" smtClean="0"/>
              <a:t>Merci pour </a:t>
            </a:r>
            <a:r>
              <a:rPr lang="en-US" dirty="0" err="1" smtClean="0"/>
              <a:t>votre</a:t>
            </a:r>
            <a:r>
              <a:rPr lang="en-US" dirty="0" smtClean="0"/>
              <a:t> attention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3901641" cy="4161751"/>
          </a:xfrm>
        </p:spPr>
      </p:pic>
    </p:spTree>
    <p:extLst>
      <p:ext uri="{BB962C8B-B14F-4D97-AF65-F5344CB8AC3E}">
        <p14:creationId xmlns:p14="http://schemas.microsoft.com/office/powerpoint/2010/main" val="333501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76200"/>
            <a:ext cx="3733800" cy="609600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accent3"/>
                </a:solidFill>
              </a:rPr>
              <a:t>Sommaire</a:t>
            </a:r>
            <a:endParaRPr lang="en-US" sz="32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171819"/>
              </p:ext>
            </p:extLst>
          </p:nvPr>
        </p:nvGraphicFramePr>
        <p:xfrm>
          <a:off x="2667000" y="914400"/>
          <a:ext cx="4419600" cy="4041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414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onito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23813"/>
            <a:ext cx="9582150" cy="7186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633174"/>
            <a:ext cx="6934200" cy="792162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WIFI* </a:t>
            </a:r>
            <a:r>
              <a:rPr lang="en-US" sz="2400" dirty="0" smtClean="0">
                <a:solidFill>
                  <a:schemeClr val="bg2"/>
                </a:solidFill>
              </a:rPr>
              <a:t/>
            </a:r>
            <a:br>
              <a:rPr lang="en-US" sz="2400" dirty="0" smtClean="0">
                <a:solidFill>
                  <a:schemeClr val="bg2"/>
                </a:solidFill>
              </a:rPr>
            </a:br>
            <a:r>
              <a:rPr lang="en-US" sz="2400" dirty="0" err="1" smtClean="0"/>
              <a:t>C’est</a:t>
            </a:r>
            <a:r>
              <a:rPr lang="en-US" sz="2400" dirty="0" smtClean="0"/>
              <a:t> quoi**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1547574"/>
            <a:ext cx="510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WIFI (ou Wireless </a:t>
            </a:r>
            <a:r>
              <a:rPr lang="fr-FR" sz="2400" dirty="0" err="1">
                <a:solidFill>
                  <a:schemeClr val="bg1"/>
                </a:solidFill>
              </a:rPr>
              <a:t>Fidelity</a:t>
            </a:r>
            <a:r>
              <a:rPr lang="fr-FR" sz="2400" dirty="0">
                <a:solidFill>
                  <a:schemeClr val="bg1"/>
                </a:solidFill>
              </a:rPr>
              <a:t>) est un protocole de communication permettant de connecter des machines dans un réseau informatique sans la nécessité de câblage ou un réseau sans fil</a:t>
            </a:r>
            <a:r>
              <a:rPr lang="fr-FR" sz="1400" dirty="0">
                <a:solidFill>
                  <a:schemeClr val="bg1"/>
                </a:solidFill>
              </a:rPr>
              <a:t>.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10" name="run_up_arrow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44475"/>
            <a:ext cx="2497360" cy="39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3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" y="914400"/>
            <a:ext cx="9144000" cy="51054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295400" y="4419600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50% des 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Machines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en 2014 seront des tablettes.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93% des tablettes vont utiliser que le WIFI.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7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508"/>
            <a:ext cx="9144000" cy="514529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276600" y="4724400"/>
            <a:ext cx="6629400" cy="830997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2017 , 60% des donnés circulant sur le </a:t>
            </a:r>
            <a:endParaRPr lang="fr-F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réseau seront transporté avec WIFI </a:t>
            </a:r>
            <a:endParaRPr lang="fr-F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99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048000" y="4114800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2017 , 60% des donnés circulant sur le </a:t>
            </a:r>
            <a:endParaRPr lang="fr-F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réseau seront transporté avec WIFI </a:t>
            </a:r>
            <a:endParaRPr lang="fr-F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920"/>
            <a:ext cx="9143999" cy="51568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486400" y="9906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71% des communication mobiles se passent à travers le WIFI</a:t>
            </a:r>
            <a:endParaRPr lang="fr-F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Changer le mot de </a:t>
            </a:r>
            <a:r>
              <a:rPr lang="en-US" dirty="0" err="1" smtClean="0"/>
              <a:t>passe</a:t>
            </a:r>
            <a:r>
              <a:rPr lang="en-US" dirty="0" smtClean="0"/>
              <a:t> de</a:t>
            </a:r>
          </a:p>
          <a:p>
            <a:r>
              <a:rPr lang="en-US" dirty="0" smtClean="0"/>
              <a:t>son </a:t>
            </a:r>
            <a:r>
              <a:rPr lang="en-US" dirty="0" err="1" smtClean="0"/>
              <a:t>routeur</a:t>
            </a:r>
            <a:r>
              <a:rPr lang="en-US" dirty="0" smtClean="0"/>
              <a:t> WIFI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Changer le nom de WIFI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</a:p>
          <a:p>
            <a:r>
              <a:rPr lang="en-US" dirty="0" smtClean="0"/>
              <a:t>le </a:t>
            </a:r>
            <a:r>
              <a:rPr lang="en-US" dirty="0" err="1" smtClean="0"/>
              <a:t>cacher</a:t>
            </a:r>
            <a:r>
              <a:rPr lang="en-US" dirty="0" smtClean="0"/>
              <a:t> </a:t>
            </a:r>
            <a:r>
              <a:rPr lang="en-US" dirty="0" err="1" smtClean="0"/>
              <a:t>carriement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 smtClean="0"/>
              <a:t>Filtrer</a:t>
            </a:r>
            <a:r>
              <a:rPr lang="en-US" dirty="0" smtClean="0"/>
              <a:t> les @ MAC </a:t>
            </a:r>
            <a:r>
              <a:rPr lang="en-US" dirty="0" err="1" smtClean="0"/>
              <a:t>ayant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accès</a:t>
            </a:r>
            <a:r>
              <a:rPr lang="en-US" dirty="0" smtClean="0"/>
              <a:t> au </a:t>
            </a:r>
            <a:r>
              <a:rPr lang="en-US" dirty="0" err="1" smtClean="0"/>
              <a:t>réseau</a:t>
            </a:r>
            <a:r>
              <a:rPr lang="en-US" dirty="0" smtClean="0"/>
              <a:t> sans </a:t>
            </a:r>
            <a:r>
              <a:rPr lang="en-US" dirty="0" err="1" smtClean="0"/>
              <a:t>fil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124200" y="3886200"/>
            <a:ext cx="4648200" cy="838200"/>
          </a:xfrm>
        </p:spPr>
        <p:txBody>
          <a:bodyPr/>
          <a:lstStyle/>
          <a:p>
            <a:r>
              <a:rPr lang="en-US" dirty="0" err="1" smtClean="0"/>
              <a:t>Chiffrer</a:t>
            </a:r>
            <a:r>
              <a:rPr lang="en-US" dirty="0" smtClean="0"/>
              <a:t> la </a:t>
            </a:r>
            <a:r>
              <a:rPr lang="en-US" dirty="0" err="1" smtClean="0"/>
              <a:t>clé</a:t>
            </a:r>
            <a:r>
              <a:rPr lang="en-US" dirty="0" smtClean="0"/>
              <a:t> en </a:t>
            </a:r>
            <a:r>
              <a:rPr lang="en-US" dirty="0" err="1" smtClean="0"/>
              <a:t>utilisant</a:t>
            </a:r>
            <a:r>
              <a:rPr lang="en-US" dirty="0" smtClean="0"/>
              <a:t> </a:t>
            </a:r>
            <a:r>
              <a:rPr lang="en-US" dirty="0" err="1" smtClean="0"/>
              <a:t>l’un</a:t>
            </a:r>
            <a:endParaRPr lang="en-US" dirty="0" smtClean="0"/>
          </a:p>
          <a:p>
            <a:r>
              <a:rPr lang="en-US" dirty="0" smtClean="0"/>
              <a:t>des </a:t>
            </a:r>
            <a:r>
              <a:rPr lang="en-US" dirty="0" err="1"/>
              <a:t>p</a:t>
            </a:r>
            <a:r>
              <a:rPr lang="en-US" dirty="0" err="1" smtClean="0"/>
              <a:t>rotocoles</a:t>
            </a:r>
            <a:r>
              <a:rPr lang="en-US" dirty="0" smtClean="0"/>
              <a:t> WIFI</a:t>
            </a:r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0"/>
            <a:ext cx="6934200" cy="79216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</a:rPr>
              <a:t>Sécuriser</a:t>
            </a:r>
            <a:r>
              <a:rPr lang="en-US" dirty="0" smtClean="0"/>
              <a:t> un </a:t>
            </a:r>
            <a:r>
              <a:rPr lang="en-US" dirty="0" err="1" smtClean="0"/>
              <a:t>réseau</a:t>
            </a:r>
            <a:r>
              <a:rPr lang="en-US" dirty="0" smtClean="0"/>
              <a:t> WIFI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752600" y="1371600"/>
            <a:ext cx="1371600" cy="2971800"/>
            <a:chOff x="2667000" y="1807029"/>
            <a:chExt cx="1371600" cy="2971800"/>
          </a:xfrm>
        </p:grpSpPr>
        <p:sp>
          <p:nvSpPr>
            <p:cNvPr id="16" name="Rectangle 15"/>
            <p:cNvSpPr/>
            <p:nvPr/>
          </p:nvSpPr>
          <p:spPr>
            <a:xfrm>
              <a:off x="2667000" y="4321629"/>
              <a:ext cx="1371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Cryptage</a:t>
              </a:r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667000" y="1807029"/>
              <a:ext cx="1371600" cy="707571"/>
              <a:chOff x="2209800" y="1807029"/>
              <a:chExt cx="1371600" cy="70757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209800" y="1807029"/>
                <a:ext cx="1371600" cy="457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MotDePasse</a:t>
                </a:r>
                <a:endParaRPr lang="en-US" dirty="0"/>
              </a:p>
            </p:txBody>
          </p:sp>
          <p:sp>
            <p:nvSpPr>
              <p:cNvPr id="19" name="Down Arrow 18"/>
              <p:cNvSpPr/>
              <p:nvPr/>
            </p:nvSpPr>
            <p:spPr>
              <a:xfrm>
                <a:off x="2590800" y="2286000"/>
                <a:ext cx="609600" cy="228600"/>
              </a:xfrm>
              <a:prstGeom prst="down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667000" y="2645229"/>
              <a:ext cx="1371600" cy="703823"/>
              <a:chOff x="2202305" y="2496577"/>
              <a:chExt cx="1371600" cy="703823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202305" y="2496577"/>
                <a:ext cx="1371600" cy="457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SSID</a:t>
                </a:r>
                <a:endParaRPr lang="en-US" dirty="0"/>
              </a:p>
            </p:txBody>
          </p:sp>
          <p:sp>
            <p:nvSpPr>
              <p:cNvPr id="22" name="Down Arrow 21"/>
              <p:cNvSpPr/>
              <p:nvPr/>
            </p:nvSpPr>
            <p:spPr>
              <a:xfrm>
                <a:off x="2590800" y="2971800"/>
                <a:ext cx="609600" cy="228600"/>
              </a:xfrm>
              <a:prstGeom prst="down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667000" y="3483429"/>
              <a:ext cx="1371600" cy="707571"/>
              <a:chOff x="2209800" y="3254829"/>
              <a:chExt cx="1371600" cy="70757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209800" y="3254829"/>
                <a:ext cx="1371600" cy="457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@ MAC</a:t>
                </a:r>
                <a:endParaRPr lang="en-US" dirty="0"/>
              </a:p>
            </p:txBody>
          </p:sp>
          <p:sp>
            <p:nvSpPr>
              <p:cNvPr id="25" name="Down Arrow 24"/>
              <p:cNvSpPr/>
              <p:nvPr/>
            </p:nvSpPr>
            <p:spPr>
              <a:xfrm>
                <a:off x="2590800" y="3733800"/>
                <a:ext cx="609600" cy="228600"/>
              </a:xfrm>
              <a:prstGeom prst="down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495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ipart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2687"/>
            <a:ext cx="2167617" cy="1625713"/>
          </a:xfrm>
        </p:spPr>
      </p:pic>
      <p:pic>
        <p:nvPicPr>
          <p:cNvPr id="9" name="clipart2"/>
          <p:cNvPicPr>
            <a:picLocks noGrp="1" noChangeAspect="1"/>
          </p:cNvPicPr>
          <p:nvPr>
            <p:ph sz="half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33600"/>
            <a:ext cx="2155414" cy="1616561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524000" y="304800"/>
            <a:ext cx="1371600" cy="214403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WEP</a:t>
            </a:r>
            <a:endParaRPr lang="en-US" sz="4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5400" y="0"/>
            <a:ext cx="6934200" cy="79216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</a:rPr>
              <a:t>Protocoles</a:t>
            </a:r>
            <a:r>
              <a:rPr lang="en-US" dirty="0" smtClean="0">
                <a:solidFill>
                  <a:schemeClr val="accent3"/>
                </a:solidFill>
              </a:rPr>
              <a:t> de </a:t>
            </a:r>
            <a:r>
              <a:rPr lang="en-US" dirty="0" err="1" smtClean="0">
                <a:solidFill>
                  <a:schemeClr val="accent3"/>
                </a:solidFill>
              </a:rPr>
              <a:t>sécurité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WIFI</a:t>
            </a:r>
            <a:endParaRPr lang="en-US" dirty="0"/>
          </a:p>
        </p:txBody>
      </p:sp>
      <p:pic>
        <p:nvPicPr>
          <p:cNvPr id="10" name="clipart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581400"/>
            <a:ext cx="2155414" cy="1616561"/>
          </a:xfrm>
          <a:prstGeom prst="rect">
            <a:avLst/>
          </a:prstGeom>
        </p:spPr>
      </p:pic>
      <p:sp>
        <p:nvSpPr>
          <p:cNvPr id="12" name="Content Placeholder 7"/>
          <p:cNvSpPr txBox="1">
            <a:spLocks/>
          </p:cNvSpPr>
          <p:nvPr/>
        </p:nvSpPr>
        <p:spPr>
          <a:xfrm>
            <a:off x="1524000" y="1600200"/>
            <a:ext cx="1702297" cy="2144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/>
              <a:t>WPA</a:t>
            </a:r>
            <a:endParaRPr lang="en-US" sz="4800" dirty="0"/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1371600" y="3048000"/>
            <a:ext cx="1676400" cy="2144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/>
              <a:t>WPA2</a:t>
            </a:r>
            <a:endParaRPr lang="en-US" sz="4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30" y="838200"/>
            <a:ext cx="4151870" cy="41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1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066800" y="2971800"/>
            <a:ext cx="2285997" cy="2133600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Protocole de sécurité spécifié dans le standard IEEE 802.11 permettant de fournir aux utilisateurs de réseaux locaux sans fil une protection contre le piratage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3428998" y="2971800"/>
            <a:ext cx="2285997" cy="2133600"/>
          </a:xfrm>
        </p:spPr>
        <p:txBody>
          <a:bodyPr>
            <a:normAutofit/>
          </a:bodyPr>
          <a:lstStyle/>
          <a:p>
            <a:r>
              <a:rPr lang="fr-FR" sz="1600" dirty="0"/>
              <a:t>Vulnérabilité dans l’algorithme RC64 utilisé pour le chiffrement.</a:t>
            </a:r>
          </a:p>
          <a:p>
            <a:endParaRPr lang="en-US" sz="1600" dirty="0" smtClean="0"/>
          </a:p>
          <a:p>
            <a:r>
              <a:rPr lang="fr-FR" sz="1600" dirty="0"/>
              <a:t>Clefs de trop </a:t>
            </a:r>
            <a:r>
              <a:rPr lang="fr-FR" sz="1600" dirty="0" smtClean="0"/>
              <a:t>petites </a:t>
            </a:r>
            <a:r>
              <a:rPr lang="fr-FR" sz="1600" dirty="0"/>
              <a:t>tailles </a:t>
            </a:r>
            <a:r>
              <a:rPr lang="fr-FR" sz="1600" dirty="0" smtClean="0"/>
              <a:t>(64 octets)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4"/>
          </p:nvPr>
        </p:nvSpPr>
        <p:spPr>
          <a:xfrm>
            <a:off x="5791196" y="2971800"/>
            <a:ext cx="2285997" cy="2133600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Attaque</a:t>
            </a:r>
            <a:r>
              <a:rPr lang="en-US" sz="1600" dirty="0" smtClean="0"/>
              <a:t> de FMS (</a:t>
            </a:r>
            <a:r>
              <a:rPr lang="en-US" sz="1600" dirty="0" err="1" smtClean="0"/>
              <a:t>Aout</a:t>
            </a:r>
            <a:r>
              <a:rPr lang="en-US" sz="1600" dirty="0" smtClean="0"/>
              <a:t> 2001)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Attaque</a:t>
            </a:r>
            <a:r>
              <a:rPr lang="en-US" sz="1600" dirty="0" smtClean="0"/>
              <a:t> de </a:t>
            </a:r>
            <a:r>
              <a:rPr lang="en-US" sz="1600" dirty="0" err="1" smtClean="0"/>
              <a:t>Koreck</a:t>
            </a:r>
            <a:r>
              <a:rPr lang="en-US" sz="1600" dirty="0" smtClean="0"/>
              <a:t> (</a:t>
            </a:r>
            <a:r>
              <a:rPr lang="en-US" sz="1600" dirty="0" err="1" smtClean="0"/>
              <a:t>Aout</a:t>
            </a:r>
            <a:r>
              <a:rPr lang="en-US" sz="1600" dirty="0" smtClean="0"/>
              <a:t> 2004)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run_up_arrow"/>
          <p:cNvPicPr>
            <a:picLocks noGrp="1" noChangeAspect="1"/>
          </p:cNvPicPr>
          <p:nvPr>
            <p:ph sz="half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28" y="1708603"/>
            <a:ext cx="674306" cy="1078889"/>
          </a:xfr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6" name="run_up_arrow"/>
          <p:cNvPicPr>
            <a:picLocks noGrp="1"/>
          </p:cNvPicPr>
          <p:nvPr>
            <p:ph sz="half" idx="16"/>
          </p:nvPr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00" y="1699406"/>
            <a:ext cx="685833" cy="1097333"/>
          </a:xfrm>
        </p:spPr>
      </p:pic>
      <p:pic>
        <p:nvPicPr>
          <p:cNvPr id="7" name="run_up_arrow"/>
          <p:cNvPicPr>
            <a:picLocks noGrp="1"/>
          </p:cNvPicPr>
          <p:nvPr>
            <p:ph sz="half" idx="17"/>
          </p:nvPr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31" y="1699408"/>
            <a:ext cx="685800" cy="1097279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2996" y="0"/>
            <a:ext cx="7696203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WEP </a:t>
            </a:r>
            <a:r>
              <a:rPr lang="en-US" dirty="0" err="1" smtClean="0"/>
              <a:t>Définition</a:t>
            </a:r>
            <a:r>
              <a:rPr lang="en-US" dirty="0" smtClean="0"/>
              <a:t>/</a:t>
            </a:r>
            <a:r>
              <a:rPr lang="en-US" dirty="0" err="1" smtClean="0"/>
              <a:t>Inconvénients</a:t>
            </a:r>
            <a:r>
              <a:rPr lang="en-US" dirty="0" smtClean="0"/>
              <a:t>/</a:t>
            </a:r>
            <a:r>
              <a:rPr lang="en-US" dirty="0" err="1" smtClean="0"/>
              <a:t>Attaques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0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erMedia.com Animated Theme">
  <a:themeElements>
    <a:clrScheme name="Future Interface">
      <a:dk1>
        <a:sysClr val="windowText" lastClr="000000"/>
      </a:dk1>
      <a:lt1>
        <a:sysClr val="window" lastClr="FFFFFF"/>
      </a:lt1>
      <a:dk2>
        <a:srgbClr val="596984"/>
      </a:dk2>
      <a:lt2>
        <a:srgbClr val="B3DFFF"/>
      </a:lt2>
      <a:accent1>
        <a:srgbClr val="06A8F0"/>
      </a:accent1>
      <a:accent2>
        <a:srgbClr val="062F4C"/>
      </a:accent2>
      <a:accent3>
        <a:srgbClr val="8CC442"/>
      </a:accent3>
      <a:accent4>
        <a:srgbClr val="F0C206"/>
      </a:accent4>
      <a:accent5>
        <a:srgbClr val="696969"/>
      </a:accent5>
      <a:accent6>
        <a:srgbClr val="FFFFFF"/>
      </a:accent6>
      <a:hlink>
        <a:srgbClr val="FFC000"/>
      </a:hlink>
      <a:folHlink>
        <a:srgbClr val="7F600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resenterMedia.com Animated Theme">
  <a:themeElements>
    <a:clrScheme name="Future Interface">
      <a:dk1>
        <a:sysClr val="windowText" lastClr="000000"/>
      </a:dk1>
      <a:lt1>
        <a:sysClr val="window" lastClr="FFFFFF"/>
      </a:lt1>
      <a:dk2>
        <a:srgbClr val="596984"/>
      </a:dk2>
      <a:lt2>
        <a:srgbClr val="B3DFFF"/>
      </a:lt2>
      <a:accent1>
        <a:srgbClr val="06A8F0"/>
      </a:accent1>
      <a:accent2>
        <a:srgbClr val="062F4C"/>
      </a:accent2>
      <a:accent3>
        <a:srgbClr val="8CC442"/>
      </a:accent3>
      <a:accent4>
        <a:srgbClr val="F0C206"/>
      </a:accent4>
      <a:accent5>
        <a:srgbClr val="696969"/>
      </a:accent5>
      <a:accent6>
        <a:srgbClr val="FFFFFF"/>
      </a:accent6>
      <a:hlink>
        <a:srgbClr val="FFC000"/>
      </a:hlink>
      <a:folHlink>
        <a:srgbClr val="7F600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14186</TotalTime>
  <Words>341</Words>
  <Application>Microsoft Office PowerPoint</Application>
  <PresentationFormat>Affichage à l'écran (4:3)</PresentationFormat>
  <Paragraphs>67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Heavy</vt:lpstr>
      <vt:lpstr>PresenterMedia.com Animated Theme</vt:lpstr>
      <vt:lpstr>1_PresenterMedia.com Animated Theme</vt:lpstr>
      <vt:lpstr>Project Sécurité WIFI</vt:lpstr>
      <vt:lpstr>Sommaire</vt:lpstr>
      <vt:lpstr>WIFI*  C’est quoi**</vt:lpstr>
      <vt:lpstr>Présentation PowerPoint</vt:lpstr>
      <vt:lpstr>Présentation PowerPoint</vt:lpstr>
      <vt:lpstr>Présentation PowerPoint</vt:lpstr>
      <vt:lpstr>Sécuriser un réseau WIFI</vt:lpstr>
      <vt:lpstr>Protocoles de sécurité WIFI</vt:lpstr>
      <vt:lpstr>WEP Définition/Inconvénients/Attaques</vt:lpstr>
      <vt:lpstr>WPA Définition/Avantages/Attaques</vt:lpstr>
      <vt:lpstr>WPA2 Avantages/Fonction/Attaques</vt:lpstr>
      <vt:lpstr>Risques liés au WIFI </vt:lpstr>
      <vt:lpstr>APP puissantes*  détecter le WIFI**</vt:lpstr>
      <vt:lpstr>Questions? Merci pour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Earth</dc:title>
  <dc:creator>PresenterMedia.com</dc:creator>
  <cp:lastModifiedBy>YouNesS</cp:lastModifiedBy>
  <cp:revision>254</cp:revision>
  <dcterms:created xsi:type="dcterms:W3CDTF">2010-11-24T18:19:10Z</dcterms:created>
  <dcterms:modified xsi:type="dcterms:W3CDTF">2014-05-25T22:01:15Z</dcterms:modified>
</cp:coreProperties>
</file>